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6" r:id="rId6"/>
    <p:sldId id="260" r:id="rId7"/>
    <p:sldId id="270" r:id="rId8"/>
    <p:sldId id="263" r:id="rId9"/>
    <p:sldId id="265" r:id="rId10"/>
    <p:sldId id="267" r:id="rId11"/>
    <p:sldId id="269" r:id="rId12"/>
    <p:sldId id="268" r:id="rId13"/>
    <p:sldId id="26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187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52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39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06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621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81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139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7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17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58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6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D2FAA-DB33-4FF5-88E6-9D13C5FCCB5F}" type="datetimeFigureOut">
              <a:rPr lang="zh-TW" altLang="en-US" smtClean="0"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2009E-6244-4579-AF64-B6458D475B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8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Sitka Small" panose="02000505000000020004" pitchFamily="2" charset="0"/>
                <a:cs typeface="Times New Roman" panose="02020603050405020304" pitchFamily="18" charset="0"/>
              </a:rPr>
              <a:t>Soft Computing Method And Applications</a:t>
            </a:r>
            <a:br>
              <a:rPr lang="en-US" altLang="zh-TW" dirty="0" smtClean="0">
                <a:latin typeface="Sitka Small" panose="02000505000000020004" pitchFamily="2" charset="0"/>
                <a:cs typeface="Times New Roman" panose="02020603050405020304" pitchFamily="18" charset="0"/>
              </a:rPr>
            </a:br>
            <a:r>
              <a:rPr lang="en-US" altLang="zh-TW" smtClean="0">
                <a:latin typeface="Sitka Small" panose="02000505000000020004" pitchFamily="2" charset="0"/>
                <a:cs typeface="Times New Roman" panose="02020603050405020304" pitchFamily="18" charset="0"/>
              </a:rPr>
              <a:t>Final </a:t>
            </a:r>
            <a:r>
              <a:rPr lang="en-US" altLang="zh-TW" smtClean="0">
                <a:latin typeface="Sitka Small" panose="02000505000000020004" pitchFamily="2" charset="0"/>
                <a:cs typeface="Times New Roman" panose="02020603050405020304" pitchFamily="18" charset="0"/>
              </a:rPr>
              <a:t>Project</a:t>
            </a:r>
            <a:endParaRPr lang="zh-TW" altLang="en-US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1524000" y="4314215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</a:pPr>
            <a:r>
              <a:rPr lang="en-US" altLang="zh-TW" sz="2800" dirty="0">
                <a:latin typeface="Sitka Small" panose="02000505000000020004" pitchFamily="2" charset="0"/>
                <a:ea typeface="+mj-ea"/>
                <a:cs typeface="Times New Roman" panose="02020603050405020304" pitchFamily="18" charset="0"/>
              </a:rPr>
              <a:t>presenter</a:t>
            </a:r>
            <a:r>
              <a:rPr lang="zh-TW" altLang="en-US" sz="2800" dirty="0">
                <a:latin typeface="Sitka Small" panose="02000505000000020004" pitchFamily="2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Sitka Small" panose="02000505000000020004" pitchFamily="2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latin typeface="Sitka Small" panose="02000505000000020004" pitchFamily="2" charset="0"/>
                <a:ea typeface="+mj-ea"/>
                <a:cs typeface="Times New Roman" panose="02020603050405020304" pitchFamily="18" charset="0"/>
              </a:rPr>
              <a:t>蔡季剛</a:t>
            </a:r>
          </a:p>
        </p:txBody>
      </p:sp>
    </p:spTree>
    <p:extLst>
      <p:ext uri="{BB962C8B-B14F-4D97-AF65-F5344CB8AC3E}">
        <p14:creationId xmlns:p14="http://schemas.microsoft.com/office/powerpoint/2010/main" val="37047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848233"/>
              </p:ext>
            </p:extLst>
          </p:nvPr>
        </p:nvGraphicFramePr>
        <p:xfrm>
          <a:off x="701374" y="1105189"/>
          <a:ext cx="5976516" cy="52863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2390">
                  <a:extLst>
                    <a:ext uri="{9D8B030D-6E8A-4147-A177-3AD203B41FA5}">
                      <a16:colId xmlns:a16="http://schemas.microsoft.com/office/drawing/2014/main" val="2645450957"/>
                    </a:ext>
                  </a:extLst>
                </a:gridCol>
                <a:gridCol w="1665868">
                  <a:extLst>
                    <a:ext uri="{9D8B030D-6E8A-4147-A177-3AD203B41FA5}">
                      <a16:colId xmlns:a16="http://schemas.microsoft.com/office/drawing/2014/main" val="1224458634"/>
                    </a:ext>
                  </a:extLst>
                </a:gridCol>
                <a:gridCol w="1322390">
                  <a:extLst>
                    <a:ext uri="{9D8B030D-6E8A-4147-A177-3AD203B41FA5}">
                      <a16:colId xmlns:a16="http://schemas.microsoft.com/office/drawing/2014/main" val="627311251"/>
                    </a:ext>
                  </a:extLst>
                </a:gridCol>
                <a:gridCol w="1665868">
                  <a:extLst>
                    <a:ext uri="{9D8B030D-6E8A-4147-A177-3AD203B41FA5}">
                      <a16:colId xmlns:a16="http://schemas.microsoft.com/office/drawing/2014/main" val="960637346"/>
                    </a:ext>
                  </a:extLst>
                </a:gridCol>
              </a:tblGrid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Sum Squares(30)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Sum Squares(30)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916044950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46.28360156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111.4095798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4194956623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171.0654764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132.6117137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3909503065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76.48067463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234.7123592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944122707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94.799438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140.2118797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3491732057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9115.026402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133.4952407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3322147877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88.31186917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98.90437844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686649304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83.25047089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265.549655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86921358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48.81373694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275.575024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1363363670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40.30468079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220.6851996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616989772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33.03857446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100.3219545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137223665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92.49679619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138.2326614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503260531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54.25030303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150.3469579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1195443443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71.10581087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133.3024248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3348860447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9038.117474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124.2771063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063095503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110.1956957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137.6209533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360424378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129.2934443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112.380226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1303646572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8969.121064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103.3421586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68960880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97.80467007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206.5501971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816356383"/>
                  </a:ext>
                </a:extLst>
              </a:tr>
              <a:tr h="2511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ALO19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54.96814368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GA19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152.5644714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2753728061"/>
                  </a:ext>
                </a:extLst>
              </a:tr>
              <a:tr h="2626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ALO20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114.0439195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GA20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83.83248688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543" marR="17543" marT="0" marB="0" anchor="ctr"/>
                </a:tc>
                <a:extLst>
                  <a:ext uri="{0D108BD9-81ED-4DB2-BD59-A6C34878D82A}">
                    <a16:rowId xmlns:a16="http://schemas.microsoft.com/office/drawing/2014/main" val="1085203901"/>
                  </a:ext>
                </a:extLst>
              </a:tr>
            </a:tbl>
          </a:graphicData>
        </a:graphic>
      </p:graphicFrame>
      <p:sp>
        <p:nvSpPr>
          <p:cNvPr id="5" name="橢圓 4"/>
          <p:cNvSpPr/>
          <p:nvPr/>
        </p:nvSpPr>
        <p:spPr>
          <a:xfrm>
            <a:off x="5306164" y="5888184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345909" y="2170547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345909" y="4382656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345909" y="5096599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345909" y="1107283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345909" y="2844802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345909" y="5569338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27" y="1363866"/>
            <a:ext cx="3790315" cy="3018790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29" y="4533036"/>
            <a:ext cx="208851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218" y="4533036"/>
            <a:ext cx="29051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4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418004"/>
              </p:ext>
            </p:extLst>
          </p:nvPr>
        </p:nvGraphicFramePr>
        <p:xfrm>
          <a:off x="2127456" y="1370826"/>
          <a:ext cx="7351629" cy="1876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8148">
                  <a:extLst>
                    <a:ext uri="{9D8B030D-6E8A-4147-A177-3AD203B41FA5}">
                      <a16:colId xmlns:a16="http://schemas.microsoft.com/office/drawing/2014/main" val="2900635775"/>
                    </a:ext>
                  </a:extLst>
                </a:gridCol>
                <a:gridCol w="868536">
                  <a:extLst>
                    <a:ext uri="{9D8B030D-6E8A-4147-A177-3AD203B41FA5}">
                      <a16:colId xmlns:a16="http://schemas.microsoft.com/office/drawing/2014/main" val="3593785899"/>
                    </a:ext>
                  </a:extLst>
                </a:gridCol>
                <a:gridCol w="1270088">
                  <a:extLst>
                    <a:ext uri="{9D8B030D-6E8A-4147-A177-3AD203B41FA5}">
                      <a16:colId xmlns:a16="http://schemas.microsoft.com/office/drawing/2014/main" val="656770196"/>
                    </a:ext>
                  </a:extLst>
                </a:gridCol>
                <a:gridCol w="969820">
                  <a:extLst>
                    <a:ext uri="{9D8B030D-6E8A-4147-A177-3AD203B41FA5}">
                      <a16:colId xmlns:a16="http://schemas.microsoft.com/office/drawing/2014/main" val="1724991862"/>
                    </a:ext>
                  </a:extLst>
                </a:gridCol>
                <a:gridCol w="1165217">
                  <a:extLst>
                    <a:ext uri="{9D8B030D-6E8A-4147-A177-3AD203B41FA5}">
                      <a16:colId xmlns:a16="http://schemas.microsoft.com/office/drawing/2014/main" val="269074245"/>
                    </a:ext>
                  </a:extLst>
                </a:gridCol>
                <a:gridCol w="969820">
                  <a:extLst>
                    <a:ext uri="{9D8B030D-6E8A-4147-A177-3AD203B41FA5}">
                      <a16:colId xmlns:a16="http://schemas.microsoft.com/office/drawing/2014/main" val="2290750819"/>
                    </a:ext>
                  </a:extLst>
                </a:gridCol>
              </a:tblGrid>
              <a:tr h="315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</a:rPr>
                        <a:t>　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PSO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ALO'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238559236"/>
                  </a:ext>
                </a:extLst>
              </a:tr>
              <a:tr h="307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Griewank Function(30)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average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49.54458 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124.6942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15.897926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12.87397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880199340"/>
                  </a:ext>
                </a:extLst>
              </a:tr>
              <a:tr h="315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best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39.23749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4.797168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10.032652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9.539955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454850589"/>
                  </a:ext>
                </a:extLst>
              </a:tr>
              <a:tr h="315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>
                          <a:effectLst/>
                        </a:rPr>
                        <a:t>　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PSO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ALO'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GA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63636910"/>
                  </a:ext>
                </a:extLst>
              </a:tr>
              <a:tr h="307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effectLst/>
                        </a:rPr>
                        <a:t>Rastrigin</a:t>
                      </a:r>
                      <a:r>
                        <a:rPr lang="en-US" sz="1200" kern="0" dirty="0">
                          <a:effectLst/>
                        </a:rPr>
                        <a:t> Function(30)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average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380.8994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352.9864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428.71056 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150.3536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020861937"/>
                  </a:ext>
                </a:extLst>
              </a:tr>
              <a:tr h="3152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0" dirty="0">
                          <a:effectLst/>
                        </a:rPr>
                        <a:t>　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best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348.3837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288.0911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287.49639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127.6632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7286983"/>
                  </a:ext>
                </a:extLst>
              </a:tr>
            </a:tbl>
          </a:graphicData>
        </a:graphic>
      </p:graphicFrame>
      <p:sp>
        <p:nvSpPr>
          <p:cNvPr id="5" name="手繪多邊形 4"/>
          <p:cNvSpPr/>
          <p:nvPr/>
        </p:nvSpPr>
        <p:spPr>
          <a:xfrm>
            <a:off x="2288914" y="1417263"/>
            <a:ext cx="595366" cy="440685"/>
          </a:xfrm>
          <a:custGeom>
            <a:avLst/>
            <a:gdLst>
              <a:gd name="connsiteX0" fmla="*/ 0 w 2054712"/>
              <a:gd name="connsiteY0" fmla="*/ 1283855 h 1751815"/>
              <a:gd name="connsiteX1" fmla="*/ 175491 w 2054712"/>
              <a:gd name="connsiteY1" fmla="*/ 1745673 h 1751815"/>
              <a:gd name="connsiteX2" fmla="*/ 1016000 w 2054712"/>
              <a:gd name="connsiteY2" fmla="*/ 988291 h 1751815"/>
              <a:gd name="connsiteX3" fmla="*/ 1246909 w 2054712"/>
              <a:gd name="connsiteY3" fmla="*/ 812800 h 1751815"/>
              <a:gd name="connsiteX4" fmla="*/ 1477818 w 2054712"/>
              <a:gd name="connsiteY4" fmla="*/ 591127 h 1751815"/>
              <a:gd name="connsiteX5" fmla="*/ 1477818 w 2054712"/>
              <a:gd name="connsiteY5" fmla="*/ 591127 h 1751815"/>
              <a:gd name="connsiteX6" fmla="*/ 1754909 w 2054712"/>
              <a:gd name="connsiteY6" fmla="*/ 369455 h 1751815"/>
              <a:gd name="connsiteX7" fmla="*/ 1754909 w 2054712"/>
              <a:gd name="connsiteY7" fmla="*/ 369455 h 1751815"/>
              <a:gd name="connsiteX8" fmla="*/ 2022764 w 2054712"/>
              <a:gd name="connsiteY8" fmla="*/ 0 h 175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4712" h="1751815">
                <a:moveTo>
                  <a:pt x="0" y="1283855"/>
                </a:moveTo>
                <a:cubicBezTo>
                  <a:pt x="3079" y="1539394"/>
                  <a:pt x="6158" y="1794934"/>
                  <a:pt x="175491" y="1745673"/>
                </a:cubicBezTo>
                <a:cubicBezTo>
                  <a:pt x="344824" y="1696412"/>
                  <a:pt x="837430" y="1143770"/>
                  <a:pt x="1016000" y="988291"/>
                </a:cubicBezTo>
                <a:cubicBezTo>
                  <a:pt x="1194570" y="832812"/>
                  <a:pt x="1169939" y="878994"/>
                  <a:pt x="1246909" y="812800"/>
                </a:cubicBezTo>
                <a:cubicBezTo>
                  <a:pt x="1323879" y="746606"/>
                  <a:pt x="1477818" y="591127"/>
                  <a:pt x="1477818" y="591127"/>
                </a:cubicBezTo>
                <a:lnTo>
                  <a:pt x="1477818" y="591127"/>
                </a:lnTo>
                <a:lnTo>
                  <a:pt x="1754909" y="369455"/>
                </a:lnTo>
                <a:lnTo>
                  <a:pt x="1754909" y="369455"/>
                </a:lnTo>
                <a:cubicBezTo>
                  <a:pt x="1799552" y="307879"/>
                  <a:pt x="2162849" y="49261"/>
                  <a:pt x="2022764" y="0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2127456" y="3512477"/>
            <a:ext cx="3352800" cy="2861048"/>
            <a:chOff x="2127456" y="4011241"/>
            <a:chExt cx="3352800" cy="2861048"/>
          </a:xfrm>
        </p:grpSpPr>
        <p:pic>
          <p:nvPicPr>
            <p:cNvPr id="3074" name="Picture 2" descr="Griewank Funct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914" y="4011241"/>
              <a:ext cx="3191342" cy="2313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7456" y="6253164"/>
              <a:ext cx="3352800" cy="619125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116760" y="3495480"/>
            <a:ext cx="3362325" cy="2878045"/>
            <a:chOff x="6251316" y="3979955"/>
            <a:chExt cx="3362325" cy="2878045"/>
          </a:xfrm>
        </p:grpSpPr>
        <p:pic>
          <p:nvPicPr>
            <p:cNvPr id="3076" name="Picture 4" descr="Rastrigin Fun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1316" y="3979955"/>
              <a:ext cx="3345007" cy="2273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316" y="6143625"/>
              <a:ext cx="3362325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694098" y="1483879"/>
            <a:ext cx="10437739" cy="4688357"/>
            <a:chOff x="694098" y="1825625"/>
            <a:chExt cx="10437739" cy="468835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3691" y="4782417"/>
              <a:ext cx="3209925" cy="89535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087" y="2231954"/>
              <a:ext cx="5619750" cy="27717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711" y="1825625"/>
              <a:ext cx="3312102" cy="212768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098" y="4039225"/>
              <a:ext cx="4962091" cy="2474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1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64796" y="1402007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 smtClean="0">
                <a:latin typeface="Rage Italic" panose="03070502040507070304" pitchFamily="66" charset="0"/>
              </a:rPr>
              <a:t>The End</a:t>
            </a:r>
            <a:endParaRPr lang="zh-TW" altLang="en-US" sz="7200" b="1" dirty="0">
              <a:latin typeface="Rage Italic" panose="03070502040507070304" pitchFamily="66" charset="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9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89892" y="2714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latin typeface="Sitka Small" panose="02000505000000020004" pitchFamily="2" charset="0"/>
                <a:cs typeface="Times New Roman" panose="02020603050405020304" pitchFamily="18" charset="0"/>
              </a:rPr>
              <a:t>Outline</a:t>
            </a:r>
            <a:endParaRPr lang="zh-TW" altLang="en-US" sz="4800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2"/>
          <p:cNvSpPr txBox="1">
            <a:spLocks noGrp="1"/>
          </p:cNvSpPr>
          <p:nvPr>
            <p:ph idx="1"/>
          </p:nvPr>
        </p:nvSpPr>
        <p:spPr>
          <a:xfrm>
            <a:off x="1189892" y="1386009"/>
            <a:ext cx="10515600" cy="5183095"/>
          </a:xfrm>
          <a:prstGeom prst="rect">
            <a:avLst/>
          </a:prstGeom>
          <a:noFill/>
        </p:spPr>
        <p:txBody>
          <a:bodyPr wrap="square" lIns="0" tIns="54424" rIns="108848" bIns="544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Paper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Natural observation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Algorithm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Advantages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Results in the paper</a:t>
            </a:r>
          </a:p>
          <a:p>
            <a:pPr>
              <a:lnSpc>
                <a:spcPct val="150000"/>
              </a:lnSpc>
            </a:pPr>
            <a:r>
              <a:rPr lang="en-US" altLang="zh-TW" sz="3200" dirty="0" smtClean="0">
                <a:latin typeface="Sitka Small" panose="02000505000000020004" pitchFamily="2" charset="0"/>
                <a:ea typeface="Microsoft JhengHei" charset="0"/>
                <a:cs typeface="Microsoft JhengHei" charset="0"/>
              </a:rPr>
              <a:t>Experiment</a:t>
            </a:r>
            <a:endParaRPr lang="en-US" altLang="zh-TW" sz="3200" dirty="0">
              <a:latin typeface="Sitka Small" panose="02000505000000020004" pitchFamily="2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Sitka Small" panose="02000505000000020004" pitchFamily="2" charset="0"/>
                <a:cs typeface="Times New Roman" panose="02020603050405020304" pitchFamily="18" charset="0"/>
              </a:rPr>
              <a:t>Natural observation</a:t>
            </a:r>
            <a:endParaRPr lang="zh-TW" altLang="en-US" sz="4800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9816" y="1847622"/>
            <a:ext cx="5847702" cy="22250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6" y="1847622"/>
            <a:ext cx="3955639" cy="22250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15" y="4299438"/>
            <a:ext cx="3955639" cy="22264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815" y="4072670"/>
            <a:ext cx="2292961" cy="229296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9218" y="4072670"/>
            <a:ext cx="1566319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488599" y="5996747"/>
            <a:ext cx="4293091" cy="53367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488600" y="5128568"/>
            <a:ext cx="4293091" cy="53367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488599" y="2782852"/>
            <a:ext cx="4293091" cy="20672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488601" y="1266092"/>
            <a:ext cx="4293091" cy="1053977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Sitka Small" panose="02000505000000020004" pitchFamily="2" charset="0"/>
                <a:cs typeface="Times New Roman" panose="02020603050405020304" pitchFamily="18" charset="0"/>
              </a:rPr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Initialize the first population of ants and antlions randomly</a:t>
            </a:r>
          </a:p>
          <a:p>
            <a:pPr marL="0" indent="0">
              <a:buNone/>
            </a:pPr>
            <a:r>
              <a:rPr lang="en-US" altLang="zh-TW" dirty="0" smtClean="0"/>
              <a:t>Calculate the fitness of ants and antlions</a:t>
            </a:r>
          </a:p>
          <a:p>
            <a:pPr marL="0" indent="0">
              <a:buNone/>
            </a:pPr>
            <a:r>
              <a:rPr lang="en-US" altLang="zh-TW" dirty="0" smtClean="0"/>
              <a:t>Find the best antlions and assume it as the elite (determined optimum)</a:t>
            </a:r>
          </a:p>
          <a:p>
            <a:pPr marL="0" indent="0">
              <a:buNone/>
            </a:pPr>
            <a:r>
              <a:rPr lang="en-US" altLang="zh-TW" dirty="0" smtClean="0"/>
              <a:t>While the end criterion is not satisfied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for every ant</a:t>
            </a:r>
          </a:p>
          <a:p>
            <a:pPr marL="0" indent="0">
              <a:buNone/>
            </a:pPr>
            <a:r>
              <a:rPr lang="en-US" altLang="zh-TW" dirty="0" smtClean="0"/>
              <a:t>             Select an antlion using Roulette wheel</a:t>
            </a:r>
          </a:p>
          <a:p>
            <a:pPr marL="0" indent="0">
              <a:buNone/>
            </a:pPr>
            <a:r>
              <a:rPr lang="en-US" altLang="zh-TW" dirty="0" smtClean="0"/>
              <a:t>             Update c and d using equations </a:t>
            </a:r>
            <a:r>
              <a:rPr lang="en-US" altLang="zh-TW" dirty="0" err="1" smtClean="0"/>
              <a:t>Eqs</a:t>
            </a:r>
            <a:r>
              <a:rPr lang="en-US" altLang="zh-TW" dirty="0" smtClean="0"/>
              <a:t>.(2.10), (2.11)</a:t>
            </a:r>
          </a:p>
          <a:p>
            <a:pPr marL="0" indent="0">
              <a:buNone/>
            </a:pPr>
            <a:r>
              <a:rPr lang="en-US" altLang="zh-TW" dirty="0" smtClean="0"/>
              <a:t>             Create a random walk and normalize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Update the position of ant using(2.13)</a:t>
            </a:r>
          </a:p>
          <a:p>
            <a:pPr marL="0" indent="0">
              <a:buNone/>
            </a:pPr>
            <a:r>
              <a:rPr lang="en-US" altLang="zh-TW" dirty="0" smtClean="0"/>
              <a:t>          end for</a:t>
            </a:r>
          </a:p>
          <a:p>
            <a:pPr marL="0" indent="0">
              <a:buNone/>
            </a:pPr>
            <a:r>
              <a:rPr lang="en-US" altLang="zh-TW" dirty="0" smtClean="0"/>
              <a:t>     Calculate the fitness of all ants</a:t>
            </a:r>
          </a:p>
          <a:p>
            <a:pPr marL="0" indent="0">
              <a:buNone/>
            </a:pPr>
            <a:r>
              <a:rPr lang="en-US" altLang="zh-TW" dirty="0" smtClean="0"/>
              <a:t>     Replace an antlion with its corresponding ant it if becomes fitter (Eq. (2.12))</a:t>
            </a:r>
          </a:p>
          <a:p>
            <a:pPr marL="0" indent="0">
              <a:buNone/>
            </a:pPr>
            <a:r>
              <a:rPr lang="en-US" altLang="zh-TW" dirty="0" smtClean="0"/>
              <a:t>     Update elite if an antlion becomes fitter than the elite</a:t>
            </a:r>
          </a:p>
          <a:p>
            <a:pPr marL="0" indent="0">
              <a:buNone/>
            </a:pPr>
            <a:r>
              <a:rPr lang="en-US" altLang="zh-TW" dirty="0" smtClean="0"/>
              <a:t>end while</a:t>
            </a:r>
          </a:p>
          <a:p>
            <a:pPr marL="0" indent="0">
              <a:buNone/>
            </a:pPr>
            <a:r>
              <a:rPr lang="en-US" altLang="zh-TW" dirty="0" smtClean="0"/>
              <a:t>Return elite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786" y="2945135"/>
            <a:ext cx="3865199" cy="1231499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 flipV="1">
            <a:off x="5530364" y="3957995"/>
            <a:ext cx="1958235" cy="11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325" y="4176634"/>
            <a:ext cx="3715183" cy="6250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325" y="1407606"/>
            <a:ext cx="3849994" cy="82564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161" y="5160078"/>
            <a:ext cx="4184448" cy="41937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371" y="6101750"/>
            <a:ext cx="4046908" cy="255296"/>
          </a:xfrm>
          <a:prstGeom prst="rect">
            <a:avLst/>
          </a:prstGeom>
        </p:spPr>
      </p:pic>
      <p:cxnSp>
        <p:nvCxnSpPr>
          <p:cNvPr id="27" name="肘形接點 26"/>
          <p:cNvCxnSpPr>
            <a:stCxn id="12" idx="1"/>
          </p:cNvCxnSpPr>
          <p:nvPr/>
        </p:nvCxnSpPr>
        <p:spPr>
          <a:xfrm rot="10800000" flipV="1">
            <a:off x="5530363" y="1793080"/>
            <a:ext cx="1958239" cy="1842107"/>
          </a:xfrm>
          <a:prstGeom prst="bentConnector3">
            <a:avLst>
              <a:gd name="adj1" fmla="val 338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/>
          <p:nvPr/>
        </p:nvCxnSpPr>
        <p:spPr>
          <a:xfrm rot="10800000">
            <a:off x="5530363" y="4273063"/>
            <a:ext cx="1958240" cy="1096703"/>
          </a:xfrm>
          <a:prstGeom prst="bentConnector3">
            <a:avLst>
              <a:gd name="adj1" fmla="val 127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/>
          <p:cNvCxnSpPr>
            <a:stCxn id="22" idx="1"/>
          </p:cNvCxnSpPr>
          <p:nvPr/>
        </p:nvCxnSpPr>
        <p:spPr>
          <a:xfrm rot="10800000">
            <a:off x="6664569" y="5301762"/>
            <a:ext cx="824030" cy="96182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7"/>
          <a:srcRect r="49458" b="-3618"/>
          <a:stretch/>
        </p:blipFill>
        <p:spPr>
          <a:xfrm>
            <a:off x="9887498" y="4273063"/>
            <a:ext cx="1798024" cy="42376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9867441" y="4265819"/>
            <a:ext cx="1838137" cy="43101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84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Sitka Small" panose="02000505000000020004" pitchFamily="2" charset="0"/>
                <a:cs typeface="Times New Roman" panose="02020603050405020304" pitchFamily="18" charset="0"/>
              </a:rPr>
              <a:t>Algorithm-brief 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2.2.1. Random walks of ants</a:t>
            </a:r>
          </a:p>
          <a:p>
            <a:r>
              <a:rPr lang="en-US" altLang="zh-TW" dirty="0" smtClean="0"/>
              <a:t>2.2.2. Trapping in antlion’s pits</a:t>
            </a:r>
          </a:p>
          <a:p>
            <a:r>
              <a:rPr lang="en-US" altLang="zh-TW" dirty="0" smtClean="0"/>
              <a:t>2.2.3. Building trap</a:t>
            </a:r>
          </a:p>
          <a:p>
            <a:r>
              <a:rPr lang="en-US" altLang="zh-TW" dirty="0" smtClean="0"/>
              <a:t>2.2.4. Sliding ants towards antlion</a:t>
            </a:r>
          </a:p>
          <a:p>
            <a:r>
              <a:rPr lang="en-US" altLang="zh-TW" dirty="0" smtClean="0"/>
              <a:t>2.2.5. Catching prey and re-building the pit</a:t>
            </a:r>
          </a:p>
          <a:p>
            <a:r>
              <a:rPr lang="en-US" altLang="zh-TW" dirty="0" smtClean="0"/>
              <a:t>2.2.6. Elitism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02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Sitka Small" panose="02000505000000020004" pitchFamily="2" charset="0"/>
                <a:cs typeface="Times New Roman" panose="02020603050405020304" pitchFamily="18" charset="0"/>
              </a:rPr>
              <a:t>Algorithm-brief vision</a:t>
            </a:r>
            <a:endParaRPr lang="zh-TW" altLang="en-US" sz="4800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353" y="3419336"/>
            <a:ext cx="2479780" cy="1981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9" y="3478117"/>
            <a:ext cx="3009900" cy="1981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397" r="2552"/>
          <a:stretch/>
        </p:blipFill>
        <p:spPr>
          <a:xfrm>
            <a:off x="981076" y="1466711"/>
            <a:ext cx="2495550" cy="17333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b="1540"/>
          <a:stretch/>
        </p:blipFill>
        <p:spPr>
          <a:xfrm>
            <a:off x="3926929" y="1525493"/>
            <a:ext cx="3028950" cy="192255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420675" y="1525492"/>
            <a:ext cx="4459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Antlions can build pits proportional to their fitness (the higher fitness, the larger pit). 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Antlions with larger pits have the higher probability to catch ants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195" y="3200033"/>
            <a:ext cx="4589428" cy="23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ALO_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440" y="211978"/>
            <a:ext cx="11623207" cy="6537906"/>
          </a:xfrm>
        </p:spPr>
      </p:pic>
    </p:spTree>
    <p:extLst>
      <p:ext uri="{BB962C8B-B14F-4D97-AF65-F5344CB8AC3E}">
        <p14:creationId xmlns:p14="http://schemas.microsoft.com/office/powerpoint/2010/main" val="259556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3450" y="2600326"/>
            <a:ext cx="9972675" cy="406717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55076" y="648066"/>
            <a:ext cx="5240949" cy="1325563"/>
          </a:xfrm>
        </p:spPr>
        <p:txBody>
          <a:bodyPr>
            <a:normAutofit fontScale="90000"/>
          </a:bodyPr>
          <a:lstStyle/>
          <a:p>
            <a:r>
              <a:rPr lang="en-US" altLang="zh-TW" sz="4800" dirty="0">
                <a:latin typeface="Sitka Small" panose="02000505000000020004" pitchFamily="2" charset="0"/>
                <a:cs typeface="Times New Roman" panose="02020603050405020304" pitchFamily="18" charset="0"/>
              </a:rPr>
              <a:t>Results in the </a:t>
            </a:r>
            <a:r>
              <a:rPr lang="en-US" altLang="zh-TW" sz="4800" dirty="0" smtClean="0">
                <a:latin typeface="Sitka Small" panose="02000505000000020004" pitchFamily="2" charset="0"/>
                <a:cs typeface="Times New Roman" panose="02020603050405020304" pitchFamily="18" charset="0"/>
              </a:rPr>
              <a:t/>
            </a:r>
            <a:br>
              <a:rPr lang="en-US" altLang="zh-TW" sz="4800" dirty="0" smtClean="0">
                <a:latin typeface="Sitka Small" panose="02000505000000020004" pitchFamily="2" charset="0"/>
                <a:cs typeface="Times New Roman" panose="02020603050405020304" pitchFamily="18" charset="0"/>
              </a:rPr>
            </a:br>
            <a:r>
              <a:rPr lang="en-US" altLang="zh-TW" sz="4800" dirty="0" smtClean="0">
                <a:latin typeface="Sitka Small" panose="02000505000000020004" pitchFamily="2" charset="0"/>
                <a:cs typeface="Times New Roman" panose="02020603050405020304" pitchFamily="18" charset="0"/>
              </a:rPr>
              <a:t>paper</a:t>
            </a:r>
            <a:endParaRPr lang="zh-TW" altLang="en-US" sz="4800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0" r="1399"/>
          <a:stretch/>
        </p:blipFill>
        <p:spPr>
          <a:xfrm>
            <a:off x="1009650" y="2670297"/>
            <a:ext cx="9820276" cy="39237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739" b="2572"/>
          <a:stretch/>
        </p:blipFill>
        <p:spPr>
          <a:xfrm>
            <a:off x="6543674" y="283918"/>
            <a:ext cx="4805879" cy="25259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43674" y="283918"/>
            <a:ext cx="4783015" cy="249701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8935181" y="648066"/>
            <a:ext cx="1062182" cy="2390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20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3546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300" dirty="0">
                <a:latin typeface="Sitka Small" panose="02000505000000020004" pitchFamily="2" charset="0"/>
                <a:cs typeface="Times New Roman" panose="02020603050405020304" pitchFamily="18" charset="0"/>
              </a:rPr>
              <a:t>Experiment</a:t>
            </a:r>
            <a:endParaRPr lang="zh-TW" altLang="en-US" sz="4300" dirty="0">
              <a:latin typeface="Sitka Small" panose="02000505000000020004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499989"/>
              </p:ext>
            </p:extLst>
          </p:nvPr>
        </p:nvGraphicFramePr>
        <p:xfrm>
          <a:off x="366596" y="1182689"/>
          <a:ext cx="6255876" cy="53012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6258">
                  <a:extLst>
                    <a:ext uri="{9D8B030D-6E8A-4147-A177-3AD203B41FA5}">
                      <a16:colId xmlns:a16="http://schemas.microsoft.com/office/drawing/2014/main" val="624373529"/>
                    </a:ext>
                  </a:extLst>
                </a:gridCol>
                <a:gridCol w="709701">
                  <a:extLst>
                    <a:ext uri="{9D8B030D-6E8A-4147-A177-3AD203B41FA5}">
                      <a16:colId xmlns:a16="http://schemas.microsoft.com/office/drawing/2014/main" val="4119618964"/>
                    </a:ext>
                  </a:extLst>
                </a:gridCol>
                <a:gridCol w="1090835">
                  <a:extLst>
                    <a:ext uri="{9D8B030D-6E8A-4147-A177-3AD203B41FA5}">
                      <a16:colId xmlns:a16="http://schemas.microsoft.com/office/drawing/2014/main" val="1361254232"/>
                    </a:ext>
                  </a:extLst>
                </a:gridCol>
                <a:gridCol w="1077693">
                  <a:extLst>
                    <a:ext uri="{9D8B030D-6E8A-4147-A177-3AD203B41FA5}">
                      <a16:colId xmlns:a16="http://schemas.microsoft.com/office/drawing/2014/main" val="1476475469"/>
                    </a:ext>
                  </a:extLst>
                </a:gridCol>
                <a:gridCol w="854269">
                  <a:extLst>
                    <a:ext uri="{9D8B030D-6E8A-4147-A177-3AD203B41FA5}">
                      <a16:colId xmlns:a16="http://schemas.microsoft.com/office/drawing/2014/main" val="953811427"/>
                    </a:ext>
                  </a:extLst>
                </a:gridCol>
                <a:gridCol w="1117120">
                  <a:extLst>
                    <a:ext uri="{9D8B030D-6E8A-4147-A177-3AD203B41FA5}">
                      <a16:colId xmlns:a16="http://schemas.microsoft.com/office/drawing/2014/main" val="3459914651"/>
                    </a:ext>
                  </a:extLst>
                </a:gridCol>
              </a:tblGrid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 dirty="0">
                          <a:effectLst/>
                        </a:rPr>
                        <a:t>　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3826478096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Ackley(2)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0.05730 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1.044474751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4.63230018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0.260433509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3085886477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1.38054E-11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0.003569002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2.57992846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0.040490623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803424586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355261974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Peaks(2)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-3.31152E-05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0.979521048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2.09410 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0.702161352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716791487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-3.33328E-05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-1.73469E-05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9.0326E-05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-3.33328E-05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189093928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173245656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Drop-Wave (2)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0.000565286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0.153988876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0.09674442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0.063634672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3449770357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8.50287E-08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0.063755097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0.06375697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0.063154672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908910384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3799883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Holder-Table (2)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1.67208718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0.150847233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0.84181756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0.001175808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904840544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0.013556701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0.000616318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0.00057716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-2.56789E-06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617772606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076015811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Powell Sum(3)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0.004984868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0.000888069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0.04185838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8.64481E-06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431352954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0.002513004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0.000164943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1.7711E-05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5.88202E-09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916857955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3948562480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Powell Sum(30)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0.010796917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0.494948873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0.79417227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0.019452172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976909533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0.003705383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0.022914694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0.0138044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0.003705383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574148152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2548879648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Styblinski-Tank(30)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535.8239949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557.3091382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678.885113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93.34687886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2104448287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464.6442315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243.0194402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513.600057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77.27144089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2445148972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PSO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ALO'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GA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1157927558"/>
                  </a:ext>
                </a:extLst>
              </a:tr>
              <a:tr h="213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Sum Squares(30)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average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835.44809 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426.5497813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182.493506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144.3985231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385040626"/>
                  </a:ext>
                </a:extLst>
              </a:tr>
              <a:tr h="2237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000" kern="0">
                          <a:effectLst/>
                        </a:rPr>
                        <a:t>　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best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534.8195822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66.79109414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>
                          <a:effectLst/>
                        </a:rPr>
                        <a:t>117.017712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effectLst/>
                        </a:rPr>
                        <a:t>124.387319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4904" marR="14904" marT="0" marB="0" anchor="ctr"/>
                </a:tc>
                <a:extLst>
                  <a:ext uri="{0D108BD9-81ED-4DB2-BD59-A6C34878D82A}">
                    <a16:rowId xmlns:a16="http://schemas.microsoft.com/office/drawing/2014/main" val="2325850001"/>
                  </a:ext>
                </a:extLst>
              </a:tr>
            </a:tbl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7047895" y="1487488"/>
            <a:ext cx="4747490" cy="2426494"/>
            <a:chOff x="0" y="0"/>
            <a:chExt cx="6231255" cy="336804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52090" cy="257048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050" y="2724150"/>
              <a:ext cx="3048000" cy="643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47625"/>
              <a:ext cx="3259455" cy="2512060"/>
            </a:xfrm>
            <a:prstGeom prst="rect">
              <a:avLst/>
            </a:prstGeom>
          </p:spPr>
        </p:pic>
      </p:grpSp>
      <p:sp>
        <p:nvSpPr>
          <p:cNvPr id="9" name="橢圓 8"/>
          <p:cNvSpPr/>
          <p:nvPr/>
        </p:nvSpPr>
        <p:spPr>
          <a:xfrm>
            <a:off x="2470600" y="2576944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532782" y="5883571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532782" y="4530439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546536" y="3856184"/>
            <a:ext cx="1062182" cy="6742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494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485</Words>
  <Application>Microsoft Office PowerPoint</Application>
  <PresentationFormat>寬螢幕</PresentationFormat>
  <Paragraphs>303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Rage Italic</vt:lpstr>
      <vt:lpstr>Microsoft JhengHei</vt:lpstr>
      <vt:lpstr>新細明體</vt:lpstr>
      <vt:lpstr>Arial</vt:lpstr>
      <vt:lpstr>Calibri</vt:lpstr>
      <vt:lpstr>Calibri Light</vt:lpstr>
      <vt:lpstr>Sitka Small</vt:lpstr>
      <vt:lpstr>Times New Roman</vt:lpstr>
      <vt:lpstr>Office 佈景主題</vt:lpstr>
      <vt:lpstr>Soft Computing Method And Applications Final Project</vt:lpstr>
      <vt:lpstr>Outline</vt:lpstr>
      <vt:lpstr>Natural observation</vt:lpstr>
      <vt:lpstr>Algorithm</vt:lpstr>
      <vt:lpstr>Algorithm-brief vision</vt:lpstr>
      <vt:lpstr>Algorithm-brief vision</vt:lpstr>
      <vt:lpstr>PowerPoint 簡報</vt:lpstr>
      <vt:lpstr>Results in the  paper</vt:lpstr>
      <vt:lpstr>Experiment</vt:lpstr>
      <vt:lpstr>PowerPoint 簡報</vt:lpstr>
      <vt:lpstr>PowerPoint 簡報</vt:lpstr>
      <vt:lpstr>PowerPoint 簡報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Computing Method And Applications Final Project Preview</dc:title>
  <dc:creator>剛 雞</dc:creator>
  <cp:lastModifiedBy>GK</cp:lastModifiedBy>
  <cp:revision>56</cp:revision>
  <dcterms:created xsi:type="dcterms:W3CDTF">2018-12-23T01:33:49Z</dcterms:created>
  <dcterms:modified xsi:type="dcterms:W3CDTF">2019-01-14T16:14:08Z</dcterms:modified>
</cp:coreProperties>
</file>